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6" r:id="rId3"/>
    <p:sldId id="267" r:id="rId4"/>
    <p:sldId id="257" r:id="rId5"/>
    <p:sldId id="258" r:id="rId6"/>
    <p:sldId id="259" r:id="rId7"/>
    <p:sldId id="260" r:id="rId8"/>
    <p:sldId id="261" r:id="rId9"/>
    <p:sldId id="262" r:id="rId10"/>
    <p:sldId id="263"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E7BA765-6B6E-4C77-881B-1BABDC302EF6}" type="datetimeFigureOut">
              <a:rPr lang="en-IN" smtClean="0"/>
              <a:t>28-07-2022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1791481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E7BA765-6B6E-4C77-881B-1BABDC302EF6}" type="datetimeFigureOut">
              <a:rPr lang="en-IN" smtClean="0"/>
              <a:t>28-07-2022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3726802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BA765-6B6E-4C77-881B-1BABDC302EF6}" type="datetimeFigureOut">
              <a:rPr lang="en-IN" smtClean="0"/>
              <a:t>28-07-2022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1145184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E7BA765-6B6E-4C77-881B-1BABDC302EF6}" type="datetimeFigureOut">
              <a:rPr lang="en-IN" smtClean="0"/>
              <a:t>28-07-2022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3262911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E7BA765-6B6E-4C77-881B-1BABDC302EF6}" type="datetimeFigureOut">
              <a:rPr lang="en-IN" smtClean="0"/>
              <a:t>28-07-2022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1489348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E7BA765-6B6E-4C77-881B-1BABDC302EF6}" type="datetimeFigureOut">
              <a:rPr lang="en-IN" smtClean="0"/>
              <a:t>28-07-2022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2489390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BA765-6B6E-4C77-881B-1BABDC302EF6}" type="datetimeFigureOut">
              <a:rPr lang="en-IN" smtClean="0"/>
              <a:t>28-07-2022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2459181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BA765-6B6E-4C77-881B-1BABDC302EF6}" type="datetimeFigureOut">
              <a:rPr lang="en-IN" smtClean="0"/>
              <a:t>28-07-2022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2777989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BA765-6B6E-4C77-881B-1BABDC302EF6}" type="datetimeFigureOut">
              <a:rPr lang="en-IN" smtClean="0"/>
              <a:t>28-07-2022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500883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E7BA765-6B6E-4C77-881B-1BABDC302EF6}" type="datetimeFigureOut">
              <a:rPr lang="en-IN" smtClean="0"/>
              <a:t>28-07-2022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2177390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E7BA765-6B6E-4C77-881B-1BABDC302EF6}" type="datetimeFigureOut">
              <a:rPr lang="en-IN" smtClean="0"/>
              <a:t>28-07-2022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C2F4FFB-7A40-43E8-B9F3-04DA31D92416}" type="slidenum">
              <a:rPr lang="en-IN" smtClean="0"/>
              <a:t>‹#›</a:t>
            </a:fld>
            <a:endParaRPr lang="en-IN"/>
          </a:p>
        </p:txBody>
      </p:sp>
    </p:spTree>
    <p:extLst>
      <p:ext uri="{BB962C8B-B14F-4D97-AF65-F5344CB8AC3E}">
        <p14:creationId xmlns:p14="http://schemas.microsoft.com/office/powerpoint/2010/main" val="559762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7BA765-6B6E-4C77-881B-1BABDC302EF6}" type="datetimeFigureOut">
              <a:rPr lang="en-IN" smtClean="0"/>
              <a:t>28-07-2022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2F4FFB-7A40-43E8-B9F3-04DA31D92416}" type="slidenum">
              <a:rPr lang="en-IN" smtClean="0"/>
              <a:t>‹#›</a:t>
            </a:fld>
            <a:endParaRPr lang="en-IN"/>
          </a:p>
        </p:txBody>
      </p:sp>
    </p:spTree>
    <p:extLst>
      <p:ext uri="{BB962C8B-B14F-4D97-AF65-F5344CB8AC3E}">
        <p14:creationId xmlns:p14="http://schemas.microsoft.com/office/powerpoint/2010/main" val="230167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www.aplustopper.com/adhikaran-karak-in-sanskrit/" TargetMode="External"/><Relationship Id="rId3" Type="http://schemas.openxmlformats.org/officeDocument/2006/relationships/hyperlink" Target="https://www.aplustopper.com/karm-karak-in-sanskrit/" TargetMode="External"/><Relationship Id="rId7" Type="http://schemas.openxmlformats.org/officeDocument/2006/relationships/hyperlink" Target="https://www.aplustopper.com/sambandh-karak-in-sanskrit/" TargetMode="External"/><Relationship Id="rId2" Type="http://schemas.openxmlformats.org/officeDocument/2006/relationships/hyperlink" Target="https://www.aplustopper.com/karta-karak-in-sanskrit/" TargetMode="External"/><Relationship Id="rId1" Type="http://schemas.openxmlformats.org/officeDocument/2006/relationships/slideLayout" Target="../slideLayouts/slideLayout7.xml"/><Relationship Id="rId6" Type="http://schemas.openxmlformats.org/officeDocument/2006/relationships/hyperlink" Target="https://www.aplustopper.com/apadan-karak-in-sanskrit/" TargetMode="External"/><Relationship Id="rId5" Type="http://schemas.openxmlformats.org/officeDocument/2006/relationships/hyperlink" Target="https://www.aplustopper.com/sampradan-karak-in-sanskrit/" TargetMode="External"/><Relationship Id="rId4" Type="http://schemas.openxmlformats.org/officeDocument/2006/relationships/hyperlink" Target="https://www.aplustopper.com/karan-karak-in-sanskri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2006766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val="125377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hi-IN" sz="8800" b="1" dirty="0" smtClean="0"/>
              <a:t>कारक प्रकरण</a:t>
            </a:r>
            <a:endParaRPr lang="en-IN" sz="8800" b="1" dirty="0"/>
          </a:p>
        </p:txBody>
      </p:sp>
      <p:sp>
        <p:nvSpPr>
          <p:cNvPr id="3" name="Subtitle 2"/>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val="2810892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01795" y="683742"/>
            <a:ext cx="7142205" cy="3908762"/>
          </a:xfrm>
          <a:prstGeom prst="rect">
            <a:avLst/>
          </a:prstGeom>
        </p:spPr>
        <p:txBody>
          <a:bodyPr wrap="square">
            <a:spAutoFit/>
          </a:bodyPr>
          <a:lstStyle/>
          <a:p>
            <a:r>
              <a:rPr lang="hi-IN" sz="4000" dirty="0"/>
              <a:t> </a:t>
            </a:r>
            <a:r>
              <a:rPr lang="hi-IN" sz="4000" dirty="0" smtClean="0"/>
              <a:t>		</a:t>
            </a:r>
            <a:r>
              <a:rPr lang="hi-IN" sz="4800" b="1" dirty="0" smtClean="0"/>
              <a:t>कारक </a:t>
            </a:r>
            <a:r>
              <a:rPr lang="hi-IN" sz="4000" dirty="0" smtClean="0"/>
              <a:t>	</a:t>
            </a:r>
            <a:endParaRPr lang="hi-IN" sz="4000" dirty="0" smtClean="0"/>
          </a:p>
          <a:p>
            <a:r>
              <a:rPr lang="hi-IN" sz="4000" dirty="0" smtClean="0"/>
              <a:t>क्रिया </a:t>
            </a:r>
            <a:r>
              <a:rPr lang="hi-IN" sz="4000" dirty="0" smtClean="0"/>
              <a:t>के सम्पादकीय तत्व किसी न किसी रूप में ‘कारक’ कहलाते हैं। यही कारण है कि प्रत्येक कारक का क्रिया से सीधा संबंध होना चाहिए।</a:t>
            </a:r>
            <a:endParaRPr lang="hi-IN" sz="4000" dirty="0"/>
          </a:p>
        </p:txBody>
      </p:sp>
    </p:spTree>
    <p:extLst>
      <p:ext uri="{BB962C8B-B14F-4D97-AF65-F5344CB8AC3E}">
        <p14:creationId xmlns:p14="http://schemas.microsoft.com/office/powerpoint/2010/main" val="2282687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AutoShape 2" descr="Karak in Sanskri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748" name="AutoShape 4" descr="Karak in Sanskri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750" name="AutoShape 6" descr="Karak in Sanskri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752" name="AutoShape 8" descr="Karak in Sanskri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1984375" y="757881"/>
            <a:ext cx="6896014" cy="4401205"/>
          </a:xfrm>
          <a:prstGeom prst="rect">
            <a:avLst/>
          </a:prstGeom>
        </p:spPr>
        <p:txBody>
          <a:bodyPr wrap="square">
            <a:spAutoFit/>
          </a:bodyPr>
          <a:lstStyle/>
          <a:p>
            <a:pPr algn="just"/>
            <a:r>
              <a:rPr lang="hi-IN" sz="2000" dirty="0" smtClean="0"/>
              <a:t>संज्ञा </a:t>
            </a:r>
            <a:r>
              <a:rPr lang="hi-IN" sz="2000" dirty="0"/>
              <a:t>या सर्वनाम के जिस रूप से वाक्य के अन्य शब्दों से उनका (किसी संज्ञा या सर्वनाम का) सम्बन्ध बतलाया जाता है, वह (वह रूप) ‘कारक’ कहलाता है। कराक का अर्थ है कुछ करने वाला। अर्थात् जो कोई क्रिया करने में भूमिका निभाता है उसे कारक कहा जाता है।</a:t>
            </a:r>
          </a:p>
          <a:p>
            <a:pPr algn="just"/>
            <a:r>
              <a:rPr lang="hi-IN" sz="2000" dirty="0"/>
              <a:t>विभक्ति</a:t>
            </a:r>
          </a:p>
          <a:p>
            <a:pPr algn="just"/>
            <a:r>
              <a:rPr lang="hi-IN" sz="2000" dirty="0"/>
              <a:t>वह कारक जो गुणनखंड की विशेष अवस्था और उसकी संख्या बताती है, विभक्तियाँ कहलाती है। पदों में विभक्ति इंगित करते हैं कि वे विभिन्न कारक हैं और उनकी अलग-अलग संख्याएं हैं।</a:t>
            </a:r>
          </a:p>
          <a:p>
            <a:pPr algn="just"/>
            <a:r>
              <a:rPr lang="hi-IN" sz="2000" dirty="0"/>
              <a:t>विभक्ति का शाब्दिक अर्थ है ‘विभाजित होने की क्रिया या भाव’ या ‘विभाग’ या ‘विभाजन’। व्याकरण में शब्द (संज्ञा, सर्वनाम और विशेषण) के आगे उस प्रत्यय या चिह्न को विभक्ति कहते हैं, जिससे यह ज्ञात होता है कि उस शब्द का क्रिया से क्या संबंध है।</a:t>
            </a:r>
          </a:p>
        </p:txBody>
      </p:sp>
    </p:spTree>
    <p:extLst>
      <p:ext uri="{BB962C8B-B14F-4D97-AF65-F5344CB8AC3E}">
        <p14:creationId xmlns:p14="http://schemas.microsoft.com/office/powerpoint/2010/main" val="2097049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990600"/>
            <a:ext cx="8382000" cy="2585323"/>
          </a:xfrm>
          <a:prstGeom prst="rect">
            <a:avLst/>
          </a:prstGeom>
        </p:spPr>
        <p:txBody>
          <a:bodyPr wrap="square">
            <a:spAutoFit/>
          </a:bodyPr>
          <a:lstStyle/>
          <a:p>
            <a:r>
              <a:rPr lang="hi-IN" sz="3600" b="1" dirty="0"/>
              <a:t>कारक की </a:t>
            </a:r>
            <a:r>
              <a:rPr lang="hi-IN" sz="3600" b="1" dirty="0" smtClean="0"/>
              <a:t>परिभाषा</a:t>
            </a:r>
            <a:endParaRPr lang="en-US" dirty="0"/>
          </a:p>
          <a:p>
            <a:r>
              <a:rPr lang="en-US" b="1" dirty="0"/>
              <a:t> </a:t>
            </a:r>
            <a:r>
              <a:rPr lang="hi-IN" dirty="0"/>
              <a:t>क्रिया को जो करता है अथवा क्रिया के साथ जिसका सीधा अथवा परम्परा से सम्बन्ध होता है, वह ‘कारक’ कहा जाता है। क्रिया के साथ कारकों का साक्षात् अथवा परम्परा से सम्बन्ध किस प्रकार होता है, यह समझाने के लिए यहाँ एक वाक्य प्रस्तुत किया जा रहा है। जैसे-</a:t>
            </a:r>
          </a:p>
          <a:p>
            <a:r>
              <a:rPr lang="hi-IN" dirty="0"/>
              <a:t>“हे मनुष्याः! नरदेवस्य पुत्रः जयदेवः स्वहस्तेन कोषात् निर्धनेभ्यः ग्रामे धनं ददाति।” (हे मनुष्यो ! नरदेव का पुत्र जयदेव अपने हाथ से खजाने से निर्धनों को गाँव में धन देता है।)</a:t>
            </a:r>
          </a:p>
        </p:txBody>
      </p:sp>
      <p:pic>
        <p:nvPicPr>
          <p:cNvPr id="37890" name="Picture 2" descr="Karak in Sanskrit - कारक प्रकरण - Karak key Udaharan - विभक्ति, भेद, चिह्न - संस्कृत व्याकरण 1"/>
          <p:cNvPicPr>
            <a:picLocks noChangeAspect="1" noChangeArrowheads="1"/>
          </p:cNvPicPr>
          <p:nvPr/>
        </p:nvPicPr>
        <p:blipFill>
          <a:blip r:embed="rId2"/>
          <a:srcRect/>
          <a:stretch>
            <a:fillRect/>
          </a:stretch>
        </p:blipFill>
        <p:spPr bwMode="auto">
          <a:xfrm>
            <a:off x="2209800" y="4114800"/>
            <a:ext cx="7010400" cy="1752600"/>
          </a:xfrm>
          <a:prstGeom prst="rect">
            <a:avLst/>
          </a:prstGeom>
          <a:noFill/>
        </p:spPr>
      </p:pic>
      <p:sp>
        <p:nvSpPr>
          <p:cNvPr id="4" name="Rectangle 3"/>
          <p:cNvSpPr/>
          <p:nvPr/>
        </p:nvSpPr>
        <p:spPr>
          <a:xfrm>
            <a:off x="1905000" y="3505200"/>
            <a:ext cx="7772400" cy="369332"/>
          </a:xfrm>
          <a:prstGeom prst="rect">
            <a:avLst/>
          </a:prstGeom>
        </p:spPr>
        <p:txBody>
          <a:bodyPr wrap="square">
            <a:spAutoFit/>
          </a:bodyPr>
          <a:lstStyle/>
          <a:p>
            <a:r>
              <a:rPr lang="hi-IN" dirty="0"/>
              <a:t>यहाँ क्रिया के साथ कारकों का सम्बन्ध इस प्रकार प्रश्नोत्तर से जानना चाहिए</a:t>
            </a:r>
            <a:endParaRPr lang="en-US" dirty="0"/>
          </a:p>
        </p:txBody>
      </p:sp>
    </p:spTree>
    <p:extLst>
      <p:ext uri="{BB962C8B-B14F-4D97-AF65-F5344CB8AC3E}">
        <p14:creationId xmlns:p14="http://schemas.microsoft.com/office/powerpoint/2010/main" val="3711240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Karak in Sanskrit - कारक प्रकरण - Karak key Udaharan - विभक्ति, भेद, चिह्न - संस्कृत व्याकरण 2"/>
          <p:cNvPicPr>
            <a:picLocks noChangeAspect="1" noChangeArrowheads="1"/>
          </p:cNvPicPr>
          <p:nvPr/>
        </p:nvPicPr>
        <p:blipFill>
          <a:blip r:embed="rId2"/>
          <a:srcRect/>
          <a:stretch>
            <a:fillRect/>
          </a:stretch>
        </p:blipFill>
        <p:spPr bwMode="auto">
          <a:xfrm>
            <a:off x="1812571" y="990600"/>
            <a:ext cx="8245828" cy="4724400"/>
          </a:xfrm>
          <a:prstGeom prst="rect">
            <a:avLst/>
          </a:prstGeom>
          <a:noFill/>
        </p:spPr>
      </p:pic>
    </p:spTree>
    <p:extLst>
      <p:ext uri="{BB962C8B-B14F-4D97-AF65-F5344CB8AC3E}">
        <p14:creationId xmlns:p14="http://schemas.microsoft.com/office/powerpoint/2010/main" val="1632500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9503" y="1054443"/>
            <a:ext cx="7782697" cy="2246769"/>
          </a:xfrm>
          <a:prstGeom prst="rect">
            <a:avLst/>
          </a:prstGeom>
        </p:spPr>
        <p:txBody>
          <a:bodyPr wrap="square">
            <a:spAutoFit/>
          </a:bodyPr>
          <a:lstStyle/>
          <a:p>
            <a:pPr algn="just"/>
            <a:r>
              <a:rPr lang="hi-IN" sz="2000" dirty="0"/>
              <a:t>इस प्रकार यहाँ ‘जयदेव’ इस कर्ता कारक का तो क्रिया से साक्षात् सम्बन्ध है और अन्य कारकों का परम्परा से सम्बन्ध है। इसलिए ये सभी कारक कहे जाते हैं। किन्तु इसी वाक्य के ‘हे मनुष्याः’ और ‘नरदेवस्य’ इन दो पदों का ‘ददाति’ क्रिया के साथ साक्षात् अथवा परम्परा से सम्बन्ध नहीं है। इसलिए ये दो पद कारक नहीं हैं। सम्बन्ध कारक तो नहीं है परन्तु उसमें षष्ठी विभक्ति होती है।</a:t>
            </a:r>
          </a:p>
          <a:p>
            <a:pPr algn="just"/>
            <a:r>
              <a:rPr lang="hi-IN" sz="2000" dirty="0"/>
              <a:t>कारकाणां संख्या – इस प्रकार कारकों की संख्या छः होती है। जैसे</a:t>
            </a:r>
          </a:p>
        </p:txBody>
      </p:sp>
      <p:sp>
        <p:nvSpPr>
          <p:cNvPr id="3" name="Rectangle 2"/>
          <p:cNvSpPr/>
          <p:nvPr/>
        </p:nvSpPr>
        <p:spPr>
          <a:xfrm>
            <a:off x="2421924" y="3698788"/>
            <a:ext cx="5918887" cy="707886"/>
          </a:xfrm>
          <a:prstGeom prst="rect">
            <a:avLst/>
          </a:prstGeom>
        </p:spPr>
        <p:txBody>
          <a:bodyPr wrap="square">
            <a:spAutoFit/>
          </a:bodyPr>
          <a:lstStyle/>
          <a:p>
            <a:r>
              <a:rPr lang="hi-IN" sz="2000" i="1" dirty="0"/>
              <a:t>कर्ता कर्म च करणं सम्प्रदानं तथैव च।</a:t>
            </a:r>
            <a:r>
              <a:rPr lang="hi-IN" sz="2000" dirty="0"/>
              <a:t/>
            </a:r>
            <a:br>
              <a:rPr lang="hi-IN" sz="2000" dirty="0"/>
            </a:br>
            <a:r>
              <a:rPr lang="hi-IN" sz="2000" i="1" dirty="0"/>
              <a:t>अपादानाधिकरणमित्याहः कारकाणि षट्॥</a:t>
            </a:r>
            <a:endParaRPr lang="en-US" sz="2000" dirty="0"/>
          </a:p>
        </p:txBody>
      </p:sp>
    </p:spTree>
    <p:extLst>
      <p:ext uri="{BB962C8B-B14F-4D97-AF65-F5344CB8AC3E}">
        <p14:creationId xmlns:p14="http://schemas.microsoft.com/office/powerpoint/2010/main" val="31849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82378"/>
            <a:ext cx="7772400" cy="2954655"/>
          </a:xfrm>
          <a:prstGeom prst="rect">
            <a:avLst/>
          </a:prstGeom>
        </p:spPr>
        <p:txBody>
          <a:bodyPr wrap="square">
            <a:spAutoFit/>
          </a:bodyPr>
          <a:lstStyle/>
          <a:p>
            <a:r>
              <a:rPr lang="en-US" dirty="0"/>
              <a:t>	</a:t>
            </a:r>
            <a:r>
              <a:rPr lang="hi-IN" sz="5400" b="1" dirty="0" smtClean="0"/>
              <a:t>कारक </a:t>
            </a:r>
            <a:r>
              <a:rPr lang="hi-IN" sz="5400" b="1" dirty="0"/>
              <a:t>के भेद</a:t>
            </a:r>
          </a:p>
          <a:p>
            <a:r>
              <a:rPr lang="hi-IN" dirty="0">
                <a:hlinkClick r:id="rId2"/>
              </a:rPr>
              <a:t>कर्त्ता कारक</a:t>
            </a:r>
            <a:r>
              <a:rPr lang="hi-IN" dirty="0"/>
              <a:t> (प्रथमा विभक्ति) (</a:t>
            </a:r>
            <a:r>
              <a:rPr lang="en-US" dirty="0"/>
              <a:t>Nominative Case)</a:t>
            </a:r>
          </a:p>
          <a:p>
            <a:r>
              <a:rPr lang="hi-IN" dirty="0">
                <a:hlinkClick r:id="rId3"/>
              </a:rPr>
              <a:t>कर्म कारक</a:t>
            </a:r>
            <a:r>
              <a:rPr lang="hi-IN" dirty="0"/>
              <a:t> (द्वितीया विभक्ति) (</a:t>
            </a:r>
            <a:r>
              <a:rPr lang="en-US" dirty="0"/>
              <a:t>Objective Case)</a:t>
            </a:r>
          </a:p>
          <a:p>
            <a:r>
              <a:rPr lang="hi-IN" dirty="0">
                <a:hlinkClick r:id="rId4"/>
              </a:rPr>
              <a:t>करण कारक</a:t>
            </a:r>
            <a:r>
              <a:rPr lang="hi-IN" dirty="0"/>
              <a:t> (तृतीया विभक्ति)</a:t>
            </a:r>
          </a:p>
          <a:p>
            <a:r>
              <a:rPr lang="hi-IN" dirty="0">
                <a:hlinkClick r:id="rId5"/>
              </a:rPr>
              <a:t>सम्प्रदान कारक</a:t>
            </a:r>
            <a:r>
              <a:rPr lang="hi-IN" dirty="0"/>
              <a:t> (चतुर्थी विभक्ति)</a:t>
            </a:r>
          </a:p>
          <a:p>
            <a:r>
              <a:rPr lang="hi-IN" dirty="0">
                <a:hlinkClick r:id="rId6"/>
              </a:rPr>
              <a:t>अपादान कारक</a:t>
            </a:r>
            <a:r>
              <a:rPr lang="hi-IN" dirty="0"/>
              <a:t> (पंचमी विभक्ति)</a:t>
            </a:r>
          </a:p>
          <a:p>
            <a:r>
              <a:rPr lang="hi-IN" dirty="0">
                <a:hlinkClick r:id="rId7"/>
              </a:rPr>
              <a:t>संबंध कारक</a:t>
            </a:r>
            <a:r>
              <a:rPr lang="hi-IN" dirty="0"/>
              <a:t> (षष्ठी विभक्ति) (</a:t>
            </a:r>
            <a:r>
              <a:rPr lang="en-US" dirty="0"/>
              <a:t>Possessive Case)</a:t>
            </a:r>
          </a:p>
          <a:p>
            <a:r>
              <a:rPr lang="hi-IN" dirty="0">
                <a:hlinkClick r:id="rId8"/>
              </a:rPr>
              <a:t>अधिकरण कारक</a:t>
            </a:r>
            <a:r>
              <a:rPr lang="hi-IN" dirty="0"/>
              <a:t> (सप्तमी विभक्ति)</a:t>
            </a:r>
          </a:p>
        </p:txBody>
      </p:sp>
      <p:sp>
        <p:nvSpPr>
          <p:cNvPr id="3" name="Rectangle 2"/>
          <p:cNvSpPr/>
          <p:nvPr/>
        </p:nvSpPr>
        <p:spPr>
          <a:xfrm>
            <a:off x="2057400" y="2895600"/>
            <a:ext cx="7543800" cy="1508105"/>
          </a:xfrm>
          <a:prstGeom prst="rect">
            <a:avLst/>
          </a:prstGeom>
        </p:spPr>
        <p:txBody>
          <a:bodyPr wrap="square">
            <a:spAutoFit/>
          </a:bodyPr>
          <a:lstStyle/>
          <a:p>
            <a:r>
              <a:rPr lang="hi-IN" sz="2000" b="1" dirty="0"/>
              <a:t>कर्त्ता कारक (प्रथमा विभक्ति)</a:t>
            </a:r>
          </a:p>
          <a:p>
            <a:r>
              <a:rPr lang="hi-IN" b="1" dirty="0"/>
              <a:t>कारकम्। – प्रथमा विभक्तिः -</a:t>
            </a:r>
            <a:r>
              <a:rPr lang="en-US" b="1" dirty="0" err="1"/>
              <a:t>Karak</a:t>
            </a:r>
            <a:r>
              <a:rPr lang="en-US" b="1" dirty="0"/>
              <a:t> in Sanskrit </a:t>
            </a:r>
            <a:endParaRPr lang="en-US" dirty="0"/>
          </a:p>
          <a:p>
            <a:r>
              <a:rPr lang="en-US" dirty="0"/>
              <a:t>(1) </a:t>
            </a:r>
            <a:r>
              <a:rPr lang="hi-IN" dirty="0"/>
              <a:t>जो क्रिया के करने में स्वतन्त्र होता है, वह कर्ता कहा जाता है ‘स्वतन्त्रः कर्ता’। उक्त कर्त्ता में प्रथमा विभक्ति आती है। जैसे-</a:t>
            </a:r>
          </a:p>
          <a:p>
            <a:r>
              <a:rPr lang="hi-IN" dirty="0"/>
              <a:t>रामः पठति।</a:t>
            </a:r>
          </a:p>
        </p:txBody>
      </p:sp>
      <p:sp>
        <p:nvSpPr>
          <p:cNvPr id="4" name="Rectangle 3"/>
          <p:cNvSpPr/>
          <p:nvPr/>
        </p:nvSpPr>
        <p:spPr>
          <a:xfrm>
            <a:off x="2133600" y="4343400"/>
            <a:ext cx="7162800" cy="2339102"/>
          </a:xfrm>
          <a:prstGeom prst="rect">
            <a:avLst/>
          </a:prstGeom>
        </p:spPr>
        <p:txBody>
          <a:bodyPr wrap="square">
            <a:spAutoFit/>
          </a:bodyPr>
          <a:lstStyle/>
          <a:p>
            <a:r>
              <a:rPr lang="hi-IN" sz="2000" b="1" dirty="0"/>
              <a:t>कर्म कारक (द्वितीया विभक्ति)</a:t>
            </a:r>
          </a:p>
          <a:p>
            <a:r>
              <a:rPr lang="hi-IN" b="1" dirty="0"/>
              <a:t>कारकम्। – द्वितीया विभक्तिः -</a:t>
            </a:r>
            <a:r>
              <a:rPr lang="en-US" b="1" dirty="0" err="1"/>
              <a:t>Karak</a:t>
            </a:r>
            <a:r>
              <a:rPr lang="en-US" b="1" dirty="0"/>
              <a:t> in Sanskrit </a:t>
            </a:r>
            <a:endParaRPr lang="en-US" dirty="0"/>
          </a:p>
          <a:p>
            <a:r>
              <a:rPr lang="en-US" dirty="0"/>
              <a:t>(1) </a:t>
            </a:r>
            <a:r>
              <a:rPr lang="hi-IN" dirty="0"/>
              <a:t>कर्ता क्रियया यं सर्वाधिकम् इच्छति तस्य कर्मसंज्ञा भवति। (कर्तुरीप्सिततमं कर्म।) कर्मणि च द्वितीया विभक्तिः भवति। (कर्मणि द्वितीया) यथा संजीव पास बुक्स (कर्त्ता क्रिया के द्वारा जिसको सबसे अधिक चाहता है, उसकी कर्म संज्ञा होती है तथा कर्म में द्वितीया विभक्ति आती है। जैसे–</a:t>
            </a:r>
          </a:p>
          <a:p>
            <a:r>
              <a:rPr lang="hi-IN" dirty="0"/>
              <a:t>रामः ग्रामं गच्छति।</a:t>
            </a:r>
          </a:p>
        </p:txBody>
      </p:sp>
    </p:spTree>
    <p:extLst>
      <p:ext uri="{BB962C8B-B14F-4D97-AF65-F5344CB8AC3E}">
        <p14:creationId xmlns:p14="http://schemas.microsoft.com/office/powerpoint/2010/main" val="216870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7400" y="304801"/>
            <a:ext cx="8001000" cy="2616101"/>
          </a:xfrm>
          <a:prstGeom prst="rect">
            <a:avLst/>
          </a:prstGeom>
        </p:spPr>
        <p:txBody>
          <a:bodyPr wrap="square">
            <a:spAutoFit/>
          </a:bodyPr>
          <a:lstStyle/>
          <a:p>
            <a:r>
              <a:rPr lang="hi-IN" sz="2000" b="1" dirty="0"/>
              <a:t>करण कारक (तृतीया विभक्ति)</a:t>
            </a:r>
          </a:p>
          <a:p>
            <a:r>
              <a:rPr lang="hi-IN" b="1" dirty="0"/>
              <a:t>कारकम्। – तृतीया विभक्तिः – </a:t>
            </a:r>
            <a:r>
              <a:rPr lang="en-US" b="1" dirty="0" err="1"/>
              <a:t>Karak</a:t>
            </a:r>
            <a:r>
              <a:rPr lang="en-US" b="1" dirty="0"/>
              <a:t> in Sanskrit  </a:t>
            </a:r>
            <a:endParaRPr lang="en-US" dirty="0"/>
          </a:p>
          <a:p>
            <a:pPr algn="just"/>
            <a:r>
              <a:rPr lang="en-US" dirty="0"/>
              <a:t>(1) (</a:t>
            </a:r>
            <a:r>
              <a:rPr lang="hi-IN" dirty="0"/>
              <a:t>क) (साधकतमं करणम्) “कर्तृकरणयोस्तृतीया” क्रिया की सिद्धि में जो सर्वाधिक सहायक होता है, उस कारक की करण संज्ञा होती है और उसमें तृतीया विभक्ति प्रयुक्त होती है। यथा</a:t>
            </a:r>
          </a:p>
          <a:p>
            <a:r>
              <a:rPr lang="hi-IN" dirty="0"/>
              <a:t>जागृतिः कलमेन लिखति।</a:t>
            </a:r>
          </a:p>
          <a:p>
            <a:r>
              <a:rPr lang="hi-IN" dirty="0"/>
              <a:t>वैशाली: जलेन मुखं प्रक्षालयति।</a:t>
            </a:r>
          </a:p>
          <a:p>
            <a:r>
              <a:rPr lang="hi-IN" dirty="0"/>
              <a:t>रामः दुग्धेन रोटिकां खादति।</a:t>
            </a:r>
          </a:p>
          <a:p>
            <a:r>
              <a:rPr lang="hi-IN" dirty="0"/>
              <a:t>सुरेन्द्रः पादाभ्यां चलति।।</a:t>
            </a:r>
          </a:p>
        </p:txBody>
      </p:sp>
      <p:sp>
        <p:nvSpPr>
          <p:cNvPr id="3" name="Rectangle 2"/>
          <p:cNvSpPr/>
          <p:nvPr/>
        </p:nvSpPr>
        <p:spPr>
          <a:xfrm>
            <a:off x="2057400" y="3048000"/>
            <a:ext cx="8305800" cy="2339102"/>
          </a:xfrm>
          <a:prstGeom prst="rect">
            <a:avLst/>
          </a:prstGeom>
        </p:spPr>
        <p:txBody>
          <a:bodyPr wrap="square">
            <a:spAutoFit/>
          </a:bodyPr>
          <a:lstStyle/>
          <a:p>
            <a:r>
              <a:rPr lang="hi-IN" sz="2000" b="1" dirty="0"/>
              <a:t>सम्प्रदान कारक (चतुर्थी विभक्ति)</a:t>
            </a:r>
          </a:p>
          <a:p>
            <a:r>
              <a:rPr lang="hi-IN" b="1" dirty="0"/>
              <a:t>कारकम्। – चतुर्थी विभक्तिः – </a:t>
            </a:r>
            <a:r>
              <a:rPr lang="en-US" b="1" dirty="0" err="1"/>
              <a:t>Karak</a:t>
            </a:r>
            <a:r>
              <a:rPr lang="en-US" b="1" dirty="0"/>
              <a:t> in Sanskrit </a:t>
            </a:r>
            <a:endParaRPr lang="en-US" dirty="0"/>
          </a:p>
          <a:p>
            <a:pPr algn="just"/>
            <a:r>
              <a:rPr lang="en-US" dirty="0"/>
              <a:t>(1) </a:t>
            </a:r>
            <a:r>
              <a:rPr lang="hi-IN" dirty="0"/>
              <a:t>दानस्य कर्मणा कर्ता यं सन्तुष्टं कर्तुम् इच्छति सः सम्प्रदानम् इति कथ्यते (कर्मणा यमभिप्रेति स सम्प्रदानम्।) सम्प्रदाने च (‘चतुर्थी समप्रदाने’) चतुर्थी विभक्तिः भवति। (दान कर्म के द्वारा कर्ता जिसको सन्तुष्ट करना चाहता है वह सम्प्रदान कहा जाता है और सम्प्रदान में चतुर्थी विभक्ति प्रयुक्त होती है।) यथा-</a:t>
            </a:r>
          </a:p>
          <a:p>
            <a:r>
              <a:rPr lang="hi-IN" i="1" dirty="0"/>
              <a:t>नृपः निर्धनाय धनं यच्छति।</a:t>
            </a:r>
            <a:r>
              <a:rPr lang="hi-IN" dirty="0"/>
              <a:t/>
            </a:r>
            <a:br>
              <a:rPr lang="hi-IN" dirty="0"/>
            </a:br>
            <a:r>
              <a:rPr lang="hi-IN" i="1" dirty="0"/>
              <a:t>बालकः स्वमित्राय पुस्तकं ददाति।</a:t>
            </a:r>
            <a:endParaRPr lang="hi-IN" dirty="0"/>
          </a:p>
        </p:txBody>
      </p:sp>
    </p:spTree>
    <p:extLst>
      <p:ext uri="{BB962C8B-B14F-4D97-AF65-F5344CB8AC3E}">
        <p14:creationId xmlns:p14="http://schemas.microsoft.com/office/powerpoint/2010/main" val="875141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600" y="228600"/>
            <a:ext cx="8458200" cy="1785104"/>
          </a:xfrm>
          <a:prstGeom prst="rect">
            <a:avLst/>
          </a:prstGeom>
        </p:spPr>
        <p:txBody>
          <a:bodyPr wrap="square">
            <a:spAutoFit/>
          </a:bodyPr>
          <a:lstStyle/>
          <a:p>
            <a:r>
              <a:rPr lang="hi-IN" sz="2000" b="1" dirty="0"/>
              <a:t>अपादान कारक (पंचमी विभक्ति)</a:t>
            </a:r>
          </a:p>
          <a:p>
            <a:r>
              <a:rPr lang="hi-IN" b="1" dirty="0"/>
              <a:t>कारकम्। – पंचमी विभक्तिः </a:t>
            </a:r>
            <a:endParaRPr lang="hi-IN" b="1" dirty="0" smtClean="0"/>
          </a:p>
          <a:p>
            <a:r>
              <a:rPr lang="en-US" dirty="0" smtClean="0"/>
              <a:t>(</a:t>
            </a:r>
            <a:r>
              <a:rPr lang="en-US" dirty="0"/>
              <a:t>1) </a:t>
            </a:r>
            <a:r>
              <a:rPr lang="hi-IN" dirty="0"/>
              <a:t>ध्रुवमपायेऽपादानम् अपादाने पञ्चमी – पृथक् होने पर जो स्थिर है उसकी अपादान संज्ञा होती है और अपादान में पंचमी विभक्ति प्रयुक्त होती है। यथा-</a:t>
            </a:r>
          </a:p>
          <a:p>
            <a:r>
              <a:rPr lang="hi-IN" i="1" dirty="0"/>
              <a:t>वृक्षात् पत्रं पतति। (वृक्ष से पत्ता गिरता है।)</a:t>
            </a:r>
            <a:r>
              <a:rPr lang="hi-IN" dirty="0"/>
              <a:t/>
            </a:r>
            <a:br>
              <a:rPr lang="hi-IN" dirty="0"/>
            </a:br>
            <a:r>
              <a:rPr lang="hi-IN" i="1" dirty="0"/>
              <a:t>नृपः ग्रामात् आगच्छति। (राजा गाँव से आता है।)</a:t>
            </a:r>
            <a:endParaRPr lang="hi-IN" dirty="0"/>
          </a:p>
        </p:txBody>
      </p:sp>
      <p:sp>
        <p:nvSpPr>
          <p:cNvPr id="3" name="Rectangle 2"/>
          <p:cNvSpPr/>
          <p:nvPr/>
        </p:nvSpPr>
        <p:spPr>
          <a:xfrm>
            <a:off x="1828800" y="2209801"/>
            <a:ext cx="8001000" cy="1231106"/>
          </a:xfrm>
          <a:prstGeom prst="rect">
            <a:avLst/>
          </a:prstGeom>
        </p:spPr>
        <p:txBody>
          <a:bodyPr wrap="square">
            <a:spAutoFit/>
          </a:bodyPr>
          <a:lstStyle/>
          <a:p>
            <a:r>
              <a:rPr lang="hi-IN" sz="2000" b="1" dirty="0"/>
              <a:t>संबंध कारक (षष्ठी विभक्ति) (</a:t>
            </a:r>
            <a:r>
              <a:rPr lang="en-US" sz="2000" b="1" dirty="0"/>
              <a:t>Possessive Case)</a:t>
            </a:r>
          </a:p>
          <a:p>
            <a:r>
              <a:rPr lang="hi-IN" b="1" dirty="0"/>
              <a:t>कारकम्। – षष्ठी विभक्तिः </a:t>
            </a:r>
            <a:endParaRPr lang="hi-IN" b="1" dirty="0" smtClean="0"/>
          </a:p>
          <a:p>
            <a:r>
              <a:rPr lang="en-US" dirty="0" smtClean="0"/>
              <a:t>(</a:t>
            </a:r>
            <a:r>
              <a:rPr lang="en-US" dirty="0"/>
              <a:t>1) </a:t>
            </a:r>
            <a:r>
              <a:rPr lang="hi-IN" dirty="0"/>
              <a:t>षष्ठी शेषे – सम्बन्ध में षष्ठी विभक्ति प्रयुक्त होती है। यथा-</a:t>
            </a:r>
          </a:p>
          <a:p>
            <a:r>
              <a:rPr lang="hi-IN" i="1" dirty="0"/>
              <a:t>रमेशः संस्कृतस्य पुस्तकं पठति। (रमेश संस्कृत की पुस्तक पढ़ता है।)</a:t>
            </a:r>
            <a:endParaRPr lang="hi-IN" dirty="0"/>
          </a:p>
        </p:txBody>
      </p:sp>
      <p:sp>
        <p:nvSpPr>
          <p:cNvPr id="4" name="Rectangle 3"/>
          <p:cNvSpPr/>
          <p:nvPr/>
        </p:nvSpPr>
        <p:spPr>
          <a:xfrm>
            <a:off x="1894703" y="3550508"/>
            <a:ext cx="6487297" cy="2339102"/>
          </a:xfrm>
          <a:prstGeom prst="rect">
            <a:avLst/>
          </a:prstGeom>
        </p:spPr>
        <p:txBody>
          <a:bodyPr wrap="square">
            <a:spAutoFit/>
          </a:bodyPr>
          <a:lstStyle/>
          <a:p>
            <a:r>
              <a:rPr lang="hi-IN" sz="2000" b="1" dirty="0"/>
              <a:t>अधिकरण कारक (सप्तमी विभक्ति)</a:t>
            </a:r>
          </a:p>
          <a:p>
            <a:r>
              <a:rPr lang="hi-IN" b="1" dirty="0"/>
              <a:t>कारकम्। – सप्तमी विभक्तिः </a:t>
            </a:r>
            <a:endParaRPr lang="hi-IN" b="1" dirty="0"/>
          </a:p>
          <a:p>
            <a:r>
              <a:rPr lang="en-US" dirty="0" smtClean="0"/>
              <a:t>(</a:t>
            </a:r>
            <a:r>
              <a:rPr lang="en-US" dirty="0"/>
              <a:t>1) </a:t>
            </a:r>
            <a:r>
              <a:rPr lang="hi-IN" dirty="0"/>
              <a:t>आधारोऽधिकरणम् सप्तम्यधिकरणे च – क्रिया की सिद्धि में जो आधार होता है, उसकी अधिकरण संज्ञा होती है और अधिकरण में सप्तमी विभक्ति होती है। यथा-</a:t>
            </a:r>
          </a:p>
          <a:p>
            <a:r>
              <a:rPr lang="hi-IN" i="1" dirty="0"/>
              <a:t>नृपः सिंहासने तिष्ठति।</a:t>
            </a:r>
            <a:r>
              <a:rPr lang="hi-IN" dirty="0"/>
              <a:t/>
            </a:r>
            <a:br>
              <a:rPr lang="hi-IN" dirty="0"/>
            </a:br>
            <a:r>
              <a:rPr lang="hi-IN" i="1" dirty="0"/>
              <a:t>वयं ग्रामे निवसामः।</a:t>
            </a:r>
            <a:r>
              <a:rPr lang="hi-IN" dirty="0"/>
              <a:t/>
            </a:r>
            <a:br>
              <a:rPr lang="hi-IN" dirty="0"/>
            </a:br>
            <a:r>
              <a:rPr lang="hi-IN" i="1" dirty="0"/>
              <a:t>तिलेषु तैलं विद्यते।</a:t>
            </a:r>
            <a:endParaRPr lang="hi-IN" dirty="0"/>
          </a:p>
        </p:txBody>
      </p:sp>
    </p:spTree>
    <p:extLst>
      <p:ext uri="{BB962C8B-B14F-4D97-AF65-F5344CB8AC3E}">
        <p14:creationId xmlns:p14="http://schemas.microsoft.com/office/powerpoint/2010/main" val="8350255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472</Words>
  <Application>Microsoft Office PowerPoint</Application>
  <PresentationFormat>Widescreen</PresentationFormat>
  <Paragraphs>53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Mangal</vt:lpstr>
      <vt:lpstr>Office Theme</vt:lpstr>
      <vt:lpstr>PowerPoint Presentation</vt:lpstr>
      <vt:lpstr>PowerPoint Presentation</vt:lpstr>
      <vt:lpstr>कारक प्रकरण</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4</cp:revision>
  <dcterms:created xsi:type="dcterms:W3CDTF">2022-07-27T10:57:43Z</dcterms:created>
  <dcterms:modified xsi:type="dcterms:W3CDTF">2022-07-28T10:59:45Z</dcterms:modified>
</cp:coreProperties>
</file>